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476" r:id="rId5"/>
    <p:sldId id="508" r:id="rId6"/>
    <p:sldId id="535" r:id="rId7"/>
    <p:sldId id="526" r:id="rId8"/>
    <p:sldId id="536" r:id="rId9"/>
    <p:sldId id="537" r:id="rId10"/>
    <p:sldId id="538" r:id="rId11"/>
    <p:sldId id="542" r:id="rId12"/>
    <p:sldId id="539" r:id="rId13"/>
    <p:sldId id="541" r:id="rId14"/>
    <p:sldId id="543" r:id="rId15"/>
    <p:sldId id="544" r:id="rId16"/>
    <p:sldId id="545" r:id="rId17"/>
    <p:sldId id="546" r:id="rId18"/>
    <p:sldId id="534" r:id="rId19"/>
    <p:sldId id="547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40"/>
    <p:restoredTop sz="79388"/>
  </p:normalViewPr>
  <p:slideViewPr>
    <p:cSldViewPr snapToGrid="0">
      <p:cViewPr>
        <p:scale>
          <a:sx n="87" d="100"/>
          <a:sy n="87" d="100"/>
        </p:scale>
        <p:origin x="-408" y="47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9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visual-explanation-of-gradient-descent-methods-momentum-adagrad-rmsprop-adam-f898b102325c" TargetMode="External"/><Relationship Id="rId3" Type="http://schemas.openxmlformats.org/officeDocument/2006/relationships/hyperlink" Target="https://ruder.io/optimizing-gradient-descent/" TargetMode="External"/><Relationship Id="rId7" Type="http://schemas.openxmlformats.org/officeDocument/2006/relationships/hyperlink" Target="https://www.youtube.com/watch?v=EGt-UOIIdD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ml-stochastic-gradient-descent-sgd/" TargetMode="External"/><Relationship Id="rId5" Type="http://schemas.openxmlformats.org/officeDocument/2006/relationships/hyperlink" Target="https://heartbeat.fritz.ai/an-empirical-comparison-of-optimizers-for-machine-learning-models-b86f29957050" TargetMode="External"/><Relationship Id="rId4" Type="http://schemas.openxmlformats.org/officeDocument/2006/relationships/hyperlink" Target="https://ruder.io/deep-learning-optimization-2017/index.html#improvingadam" TargetMode="External"/><Relationship Id="rId9" Type="http://schemas.openxmlformats.org/officeDocument/2006/relationships/hyperlink" Target="https://blog.paperspace.com/intro-to-optimization-momentum-rmsprop-ada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towardsdatascience.com/gradient-descent-in-python-a0d07285742f#:~:text=To%20explain%20in%20brief%20about%20gradient%20descent%2C%20imagine,gadget%20which%20tells%20you%20the%20height%20from%20sea-level.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- </a:t>
            </a:r>
            <a:r>
              <a:rPr lang="en-US" b="1" dirty="0"/>
              <a:t>Ada</a:t>
            </a:r>
            <a:r>
              <a:rPr lang="en-US" dirty="0"/>
              <a:t>ptive </a:t>
            </a:r>
            <a:r>
              <a:rPr lang="en-US" b="1" dirty="0"/>
              <a:t>Grad</a:t>
            </a:r>
            <a:r>
              <a:rPr lang="en-US" dirty="0"/>
              <a:t>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tf.keras.optimizers.Adagrad</a:t>
            </a:r>
            <a:r>
              <a:rPr lang="en-US" dirty="0"/>
              <a:t> Similar to SGD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learning rate for frequent feature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learning rate for infrequent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876608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Excels when using sparse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7" y="5218592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time, learning rate can become infinitesimally small due to accumulating sum of all past gradient updates squared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2056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learning rate for every parameter</a:t>
            </a:r>
          </a:p>
        </p:txBody>
      </p:sp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3EC06C9-60CA-1C48-A4C0-DBC2A24F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1209623"/>
            <a:ext cx="4063028" cy="10259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D03985-C749-2E44-B67D-7D2CDA5D30D2}"/>
              </a:ext>
            </a:extLst>
          </p:cNvPr>
          <p:cNvSpPr/>
          <p:nvPr/>
        </p:nvSpPr>
        <p:spPr>
          <a:xfrm>
            <a:off x="386497" y="454760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adjusts learning rate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D43133-159E-B64B-805B-DB84981BB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391121"/>
            <a:ext cx="4243894" cy="3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Adadelta</a:t>
            </a:r>
            <a:r>
              <a:rPr lang="en-US" dirty="0"/>
              <a:t> – Adaptive Delta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84A7FD9-443A-5440-AFF6-07ED3181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08" y="1065896"/>
            <a:ext cx="2120900" cy="596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tf.keras.optimizers.Adadelta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shifting window for accumulating past gradient updates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7EF1F-0612-D94A-9E4B-D932D0E2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11" y="2235566"/>
            <a:ext cx="4243894" cy="376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Decaying average of all past squared gradients.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</a:t>
            </a:r>
            <a:r>
              <a:rPr lang="en-US" dirty="0" err="1"/>
              <a:t>Adagrad</a:t>
            </a:r>
            <a:r>
              <a:rPr lang="en-US" dirty="0"/>
              <a:t> stops learning, consider </a:t>
            </a:r>
            <a:r>
              <a:rPr lang="en-US" dirty="0" err="1"/>
              <a:t>Adadelta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9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 - </a:t>
            </a:r>
            <a:r>
              <a:rPr lang="en-US" b="1" dirty="0"/>
              <a:t>R</a:t>
            </a:r>
            <a:r>
              <a:rPr lang="en-US" dirty="0"/>
              <a:t>oot </a:t>
            </a:r>
            <a:r>
              <a:rPr lang="en-US" b="1" dirty="0"/>
              <a:t>M</a:t>
            </a:r>
            <a:r>
              <a:rPr lang="en-US" dirty="0"/>
              <a:t>ean </a:t>
            </a:r>
            <a:r>
              <a:rPr lang="en-US" b="1" dirty="0"/>
              <a:t>S</a:t>
            </a:r>
            <a:r>
              <a:rPr lang="en-US" dirty="0"/>
              <a:t>quare </a:t>
            </a:r>
            <a:r>
              <a:rPr lang="en-US" b="1" dirty="0"/>
              <a:t>Prop</a:t>
            </a:r>
            <a:r>
              <a:rPr lang="en-US" dirty="0"/>
              <a:t>agation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tf.keras.optimizers.RMSprop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r>
              <a:rPr lang="en-US" dirty="0"/>
              <a:t>, alternative to </a:t>
            </a:r>
            <a:r>
              <a:rPr lang="en-US" dirty="0" err="1"/>
              <a:t>Adadelta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Centered version shifting window for accumulating past gradient updates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Exponentially decaying average of squared gradients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Slows down momentum when nearing minima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C852D-D400-414E-9368-26ACFA16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235828"/>
            <a:ext cx="4787875" cy="35190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F4F83-52B0-F54D-A4B5-D83556AA08C4}"/>
              </a:ext>
            </a:extLst>
          </p:cNvPr>
          <p:cNvSpPr/>
          <p:nvPr/>
        </p:nvSpPr>
        <p:spPr>
          <a:xfrm>
            <a:off x="386495" y="47549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consider if </a:t>
            </a:r>
            <a:r>
              <a:rPr lang="en-US" dirty="0" err="1"/>
              <a:t>Adagrad</a:t>
            </a:r>
            <a:r>
              <a:rPr lang="en-US" dirty="0"/>
              <a:t> stops learning </a:t>
            </a:r>
          </a:p>
        </p:txBody>
      </p:sp>
    </p:spTree>
    <p:extLst>
      <p:ext uri="{BB962C8B-B14F-4D97-AF65-F5344CB8AC3E}">
        <p14:creationId xmlns:p14="http://schemas.microsoft.com/office/powerpoint/2010/main" val="419351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- </a:t>
            </a:r>
            <a:r>
              <a:rPr lang="en-US" b="1" dirty="0"/>
              <a:t>Adaptive Moment Optimization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optimizer to start with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0" y="349208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 most computationally efficient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D6925-6D5F-8440-87A8-B5D19672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043449"/>
            <a:ext cx="5080000" cy="4660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FE7162-D7B6-BA4D-B030-E5067410EC9D}"/>
              </a:ext>
            </a:extLst>
          </p:cNvPr>
          <p:cNvSpPr/>
          <p:nvPr/>
        </p:nvSpPr>
        <p:spPr>
          <a:xfrm>
            <a:off x="386491" y="2599463"/>
            <a:ext cx="6420703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Combines pure momentum with </a:t>
            </a:r>
            <a:r>
              <a:rPr lang="en-US" dirty="0" err="1"/>
              <a:t>Adagrad</a:t>
            </a:r>
            <a:r>
              <a:rPr lang="en-US" dirty="0"/>
              <a:t> feature learning rate adjustments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C1D25-B0F2-FC47-AA7B-821615D68697}"/>
              </a:ext>
            </a:extLst>
          </p:cNvPr>
          <p:cNvSpPr/>
          <p:nvPr/>
        </p:nvSpPr>
        <p:spPr>
          <a:xfrm>
            <a:off x="386490" y="4107841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SGD with momentum on object recognition, character-level language modeling, and constituency parsing usually superior</a:t>
            </a:r>
          </a:p>
        </p:txBody>
      </p:sp>
    </p:spTree>
    <p:extLst>
      <p:ext uri="{BB962C8B-B14F-4D97-AF65-F5344CB8AC3E}">
        <p14:creationId xmlns:p14="http://schemas.microsoft.com/office/powerpoint/2010/main" val="107718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B2548-C506-2345-9DCC-D298893B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1: Playing with optimizers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F5BD7-CC52-4C47-9EB1-2CFBDE89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Chapters 9-15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https://ruder.io/optimizing-gradient-descent/</a:t>
            </a:r>
            <a:endParaRPr lang="en-US" dirty="0"/>
          </a:p>
          <a:p>
            <a:r>
              <a:rPr lang="en-US" dirty="0">
                <a:hlinkClick r:id="rId4"/>
              </a:rPr>
              <a:t>https://ruder.io/deep-learning-optimization-2017/index.html#improvingadam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https://heartbeat.fritz.ai/an-empirical-comparison-of-optimizers-for-machine-learning-models-b86f29957050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https://www.geeksforgeeks.org/ml-stochastic-gradient-descent-sgd/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https://www.youtube.com/watch?v=EGt-UOIIdDk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https://towardsdatascience.com/a-visual-explanation-of-gradient-descent-methods-momentum-adagrad-rmsprop-adam-f898b102325c</a:t>
            </a:r>
            <a:endParaRPr lang="en-US" dirty="0"/>
          </a:p>
          <a:p>
            <a:r>
              <a:rPr lang="en-US" dirty="0">
                <a:hlinkClick r:id="rId9"/>
              </a:rPr>
              <a:t>https://blog.paperspace.com/intro-to-optimization-momentum-rmsprop-adam/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12D1F8-DCFF-7947-88D5-0CE95636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different optimizers, including ones that I have not covered: </a:t>
            </a:r>
            <a:r>
              <a:rPr lang="en-US" dirty="0" err="1"/>
              <a:t>Adamax</a:t>
            </a:r>
            <a:r>
              <a:rPr lang="en-US" dirty="0"/>
              <a:t>, </a:t>
            </a:r>
            <a:r>
              <a:rPr lang="en-US" dirty="0" err="1"/>
              <a:t>Ftrl</a:t>
            </a:r>
            <a:r>
              <a:rPr lang="en-US" dirty="0"/>
              <a:t>, </a:t>
            </a:r>
            <a:r>
              <a:rPr lang="en-US" dirty="0" err="1"/>
              <a:t>Nadam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6534F-AA6C-9D4B-B91D-9D9FF5C9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254081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optimizing </a:t>
            </a:r>
            <a:r>
              <a:rPr lang="en-US"/>
              <a:t>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94905" y="1672773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5" y="2164324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94905" y="26521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6" y="31474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94905" y="36576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8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7" y="11662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D2F8A6-B53E-4D4A-A865-95D0347D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D187D-20C4-CC4D-9D22-9FD7F29C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00" y="726964"/>
            <a:ext cx="3513399" cy="2030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E56A2-A989-154E-946A-EE7505BB3FC4}"/>
              </a:ext>
            </a:extLst>
          </p:cNvPr>
          <p:cNvSpPr txBox="1"/>
          <p:nvPr/>
        </p:nvSpPr>
        <p:spPr>
          <a:xfrm>
            <a:off x="640081" y="1310640"/>
            <a:ext cx="5836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“To explain in brief about gradient descent, </a:t>
            </a:r>
            <a:r>
              <a:rPr lang="en-US" b="1" dirty="0"/>
              <a:t>imagine that you are on a mountain and are blindfolded and your task is to come down from the mountain to the flat land without assistance</a:t>
            </a:r>
            <a:r>
              <a:rPr lang="en-US" dirty="0"/>
              <a:t>. The only assistance you have is a gadget which tells you the height from sea-level.”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C40B-3EE6-854F-8588-2B41904D604A}"/>
              </a:ext>
            </a:extLst>
          </p:cNvPr>
          <p:cNvSpPr/>
          <p:nvPr/>
        </p:nvSpPr>
        <p:spPr>
          <a:xfrm>
            <a:off x="640081" y="4984433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Size of Steps took in any direction = Learning rate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12378-A3EE-A54C-B1BA-34897DC8B393}"/>
              </a:ext>
            </a:extLst>
          </p:cNvPr>
          <p:cNvSpPr/>
          <p:nvPr/>
        </p:nvSpPr>
        <p:spPr>
          <a:xfrm>
            <a:off x="640081" y="5602204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Current height = Cost function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2411-85D9-3349-83DE-7CA03844D85C}"/>
              </a:ext>
            </a:extLst>
          </p:cNvPr>
          <p:cNvSpPr txBox="1"/>
          <p:nvPr/>
        </p:nvSpPr>
        <p:spPr>
          <a:xfrm>
            <a:off x="762001" y="3169920"/>
            <a:ext cx="571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https://towardsdatascience.com/gradient-descent-in-python-a0d07285742f#:~:text=To%20explain%20in%20brief%20about%20gradient%20descent%2C%20imagine,gadget%20which%20tells%20you%20the%20height%20from%20sea-level.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EC3E6-E213-6C48-830D-90AABDB2E21E}"/>
              </a:ext>
            </a:extLst>
          </p:cNvPr>
          <p:cNvSpPr/>
          <p:nvPr/>
        </p:nvSpPr>
        <p:spPr>
          <a:xfrm>
            <a:off x="6748201" y="4984433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 direction of your steps = Gradients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2CB42-52DB-9343-9D7D-C850803A0D2B}"/>
              </a:ext>
            </a:extLst>
          </p:cNvPr>
          <p:cNvSpPr/>
          <p:nvPr/>
        </p:nvSpPr>
        <p:spPr>
          <a:xfrm>
            <a:off x="6748201" y="5602204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bottom is called the Global Minimum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4682C-8E5D-4B40-BF5D-8380A73E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82" y="2979447"/>
            <a:ext cx="281093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BB38C-945A-1741-8827-666B36549D91}"/>
              </a:ext>
            </a:extLst>
          </p:cNvPr>
          <p:cNvSpPr/>
          <p:nvPr/>
        </p:nvSpPr>
        <p:spPr>
          <a:xfrm>
            <a:off x="3150870" y="32766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19AC5-11D4-2A45-A3F0-A5F056C8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45EDB-F3A2-FD43-A1BC-05EB4B670C57}"/>
              </a:ext>
            </a:extLst>
          </p:cNvPr>
          <p:cNvSpPr/>
          <p:nvPr/>
        </p:nvSpPr>
        <p:spPr>
          <a:xfrm>
            <a:off x="386497" y="1166226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Optimizers determine the direction of the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71FE6-2CCE-474E-9790-4DC4ADBB224E}"/>
              </a:ext>
            </a:extLst>
          </p:cNvPr>
          <p:cNvSpPr/>
          <p:nvPr/>
        </p:nvSpPr>
        <p:spPr>
          <a:xfrm>
            <a:off x="386497" y="173543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learning rate set for the optimizer states how much to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4063-D75F-A546-BE64-12561B104117}"/>
              </a:ext>
            </a:extLst>
          </p:cNvPr>
          <p:cNvSpPr/>
          <p:nvPr/>
        </p:nvSpPr>
        <p:spPr>
          <a:xfrm>
            <a:off x="2998470" y="31242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C68B5-D720-954D-A81B-2657264F94E4}"/>
              </a:ext>
            </a:extLst>
          </p:cNvPr>
          <p:cNvSpPr/>
          <p:nvPr/>
        </p:nvSpPr>
        <p:spPr>
          <a:xfrm>
            <a:off x="2846070" y="29718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</a:t>
            </a:r>
          </a:p>
          <a:p>
            <a:pPr algn="ctr"/>
            <a:r>
              <a:rPr lang="en-US" dirty="0"/>
              <a:t>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40E12-39B1-604F-A45C-924EEF9D6635}"/>
              </a:ext>
            </a:extLst>
          </p:cNvPr>
          <p:cNvSpPr/>
          <p:nvPr/>
        </p:nvSpPr>
        <p:spPr>
          <a:xfrm>
            <a:off x="534543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DD13-A344-4840-A347-C254D752C972}"/>
              </a:ext>
            </a:extLst>
          </p:cNvPr>
          <p:cNvSpPr/>
          <p:nvPr/>
        </p:nvSpPr>
        <p:spPr>
          <a:xfrm>
            <a:off x="519303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D0032-BB7A-A14D-B49D-670007DE6B69}"/>
              </a:ext>
            </a:extLst>
          </p:cNvPr>
          <p:cNvSpPr/>
          <p:nvPr/>
        </p:nvSpPr>
        <p:spPr>
          <a:xfrm>
            <a:off x="504063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CCE0-993D-5141-90B4-1E8BF84AD75D}"/>
              </a:ext>
            </a:extLst>
          </p:cNvPr>
          <p:cNvSpPr/>
          <p:nvPr/>
        </p:nvSpPr>
        <p:spPr>
          <a:xfrm>
            <a:off x="383356" y="230124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derivatives (gradients) tell how much a change to a single weight impacts the total 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45D8D-EA08-A647-9CA2-D40325167578}"/>
              </a:ext>
            </a:extLst>
          </p:cNvPr>
          <p:cNvSpPr/>
          <p:nvPr/>
        </p:nvSpPr>
        <p:spPr>
          <a:xfrm>
            <a:off x="383356" y="487680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- slope of the error for a specific weight and thus how much a changes to a weight impacts the total loss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C80E7-2461-6040-A288-3E556D7C947B}"/>
              </a:ext>
            </a:extLst>
          </p:cNvPr>
          <p:cNvSpPr/>
          <p:nvPr/>
        </p:nvSpPr>
        <p:spPr>
          <a:xfrm>
            <a:off x="383355" y="5493654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 Rule – A single weight change may cascade through the model, through several 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F6B96-2EB4-8147-9395-DB23ADD4D231}"/>
              </a:ext>
            </a:extLst>
          </p:cNvPr>
          <p:cNvSpPr/>
          <p:nvPr/>
        </p:nvSpPr>
        <p:spPr>
          <a:xfrm>
            <a:off x="1061466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0FCF6-C3C5-2341-8F14-4A2311DCC3D1}"/>
              </a:ext>
            </a:extLst>
          </p:cNvPr>
          <p:cNvSpPr/>
          <p:nvPr/>
        </p:nvSpPr>
        <p:spPr>
          <a:xfrm>
            <a:off x="1046226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16CCBD-5717-434E-9B57-B11FA6B60F48}"/>
              </a:ext>
            </a:extLst>
          </p:cNvPr>
          <p:cNvSpPr/>
          <p:nvPr/>
        </p:nvSpPr>
        <p:spPr>
          <a:xfrm>
            <a:off x="1030986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New Weight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E3A7-FE20-6C44-9E1A-5A0307C32077}"/>
              </a:ext>
            </a:extLst>
          </p:cNvPr>
          <p:cNvSpPr/>
          <p:nvPr/>
        </p:nvSpPr>
        <p:spPr>
          <a:xfrm>
            <a:off x="396240" y="2928925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63E926-2B9F-3742-A3AA-3D1185893D8C}"/>
              </a:ext>
            </a:extLst>
          </p:cNvPr>
          <p:cNvSpPr/>
          <p:nvPr/>
        </p:nvSpPr>
        <p:spPr>
          <a:xfrm>
            <a:off x="7802880" y="2944947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1B48BAD-7189-324C-8E68-07537BFDE174}"/>
              </a:ext>
            </a:extLst>
          </p:cNvPr>
          <p:cNvSpPr/>
          <p:nvPr/>
        </p:nvSpPr>
        <p:spPr>
          <a:xfrm>
            <a:off x="450759" y="4450080"/>
            <a:ext cx="11290482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1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7984D-2015-2141-8B3F-56E645D3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8E3FF-44B8-5745-ADE0-68E237F7DAE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one minimum, many local minimums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E27DF-DF66-5D40-80DE-9F199BDA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166226"/>
            <a:ext cx="4178300" cy="3342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E7E1B-C5D4-3948-B286-9D2533ECBF76}"/>
              </a:ext>
            </a:extLst>
          </p:cNvPr>
          <p:cNvSpPr/>
          <p:nvPr/>
        </p:nvSpPr>
        <p:spPr>
          <a:xfrm>
            <a:off x="386497" y="18266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wrong step size may result in model stuck in local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23825-6177-124C-9470-BAA33682D3F3}"/>
              </a:ext>
            </a:extLst>
          </p:cNvPr>
          <p:cNvSpPr/>
          <p:nvPr/>
        </p:nvSpPr>
        <p:spPr>
          <a:xfrm>
            <a:off x="386496" y="250734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optimizer balances two concerns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3E306-AD70-1A47-B4A9-0B7A4CB60347}"/>
              </a:ext>
            </a:extLst>
          </p:cNvPr>
          <p:cNvSpPr/>
          <p:nvPr/>
        </p:nvSpPr>
        <p:spPr>
          <a:xfrm>
            <a:off x="800100" y="316774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Arrives at global minimum as fast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ACE74A-505C-D049-991C-A13A85507E10}"/>
              </a:ext>
            </a:extLst>
          </p:cNvPr>
          <p:cNvSpPr/>
          <p:nvPr/>
        </p:nvSpPr>
        <p:spPr>
          <a:xfrm>
            <a:off x="800100" y="384846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get stuck in a local minimum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70478-F950-6D42-BBC5-103B476DB25A}"/>
              </a:ext>
            </a:extLst>
          </p:cNvPr>
          <p:cNvSpPr/>
          <p:nvPr/>
        </p:nvSpPr>
        <p:spPr>
          <a:xfrm>
            <a:off x="386495" y="452821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Momentum idea created to help reduce chance of getting stuck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12DC9-7587-4545-B2E0-F2C88BD4BA4E}"/>
              </a:ext>
            </a:extLst>
          </p:cNvPr>
          <p:cNvSpPr/>
          <p:nvPr/>
        </p:nvSpPr>
        <p:spPr>
          <a:xfrm>
            <a:off x="800100" y="5207954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“roll over” local minimum valleys</a:t>
            </a:r>
          </a:p>
        </p:txBody>
      </p:sp>
    </p:spTree>
    <p:extLst>
      <p:ext uri="{BB962C8B-B14F-4D97-AF65-F5344CB8AC3E}">
        <p14:creationId xmlns:p14="http://schemas.microsoft.com/office/powerpoint/2010/main" val="236104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7AE8D-2167-9245-8D42-9E1806F5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5" y="1004682"/>
            <a:ext cx="3876946" cy="48486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758C8-8F4D-CE45-B88C-1E8FD287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vs Global Minimum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FC61393-1637-7443-A4C3-C5E3CF3E9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15" y="3729470"/>
            <a:ext cx="24892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2682-BF50-7F4F-8CCE-BFD8EF8C1AFB}"/>
              </a:ext>
            </a:extLst>
          </p:cNvPr>
          <p:cNvSpPr txBox="1"/>
          <p:nvPr/>
        </p:nvSpPr>
        <p:spPr>
          <a:xfrm>
            <a:off x="9824293" y="423446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Minimum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46844-00F8-2E42-98E9-747EFAD1E8DA}"/>
              </a:ext>
            </a:extLst>
          </p:cNvPr>
          <p:cNvSpPr txBox="1"/>
          <p:nvPr/>
        </p:nvSpPr>
        <p:spPr>
          <a:xfrm>
            <a:off x="8614378" y="510540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C8369-5DD2-F942-8574-EB5562FB046C}"/>
              </a:ext>
            </a:extLst>
          </p:cNvPr>
          <p:cNvCxnSpPr>
            <a:cxnSpLocks/>
          </p:cNvCxnSpPr>
          <p:nvPr/>
        </p:nvCxnSpPr>
        <p:spPr>
          <a:xfrm flipH="1">
            <a:off x="10000047" y="2926080"/>
            <a:ext cx="84405" cy="54205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AB7018-E21E-7844-9BDE-71FDAC90CB4D}"/>
              </a:ext>
            </a:extLst>
          </p:cNvPr>
          <p:cNvCxnSpPr>
            <a:cxnSpLocks/>
          </p:cNvCxnSpPr>
          <p:nvPr/>
        </p:nvCxnSpPr>
        <p:spPr>
          <a:xfrm flipH="1">
            <a:off x="9601461" y="3448737"/>
            <a:ext cx="398586" cy="41737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8589D1-945D-C146-8EBE-671AB677AE5C}"/>
              </a:ext>
            </a:extLst>
          </p:cNvPr>
          <p:cNvCxnSpPr>
            <a:cxnSpLocks/>
          </p:cNvCxnSpPr>
          <p:nvPr/>
        </p:nvCxnSpPr>
        <p:spPr>
          <a:xfrm flipH="1">
            <a:off x="9151296" y="3866114"/>
            <a:ext cx="450165" cy="37764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D081EB-8BEB-3F49-B698-32BCC6A80C84}"/>
              </a:ext>
            </a:extLst>
          </p:cNvPr>
          <p:cNvCxnSpPr>
            <a:cxnSpLocks/>
          </p:cNvCxnSpPr>
          <p:nvPr/>
        </p:nvCxnSpPr>
        <p:spPr>
          <a:xfrm flipH="1">
            <a:off x="8969979" y="4245977"/>
            <a:ext cx="197404" cy="48083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113DA3-4E21-7847-A418-3357840BEAC8}"/>
              </a:ext>
            </a:extLst>
          </p:cNvPr>
          <p:cNvCxnSpPr>
            <a:cxnSpLocks/>
          </p:cNvCxnSpPr>
          <p:nvPr/>
        </p:nvCxnSpPr>
        <p:spPr>
          <a:xfrm>
            <a:off x="8654236" y="4408040"/>
            <a:ext cx="307701" cy="31877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C2F6D0-097E-A245-B961-72944AC3458B}"/>
              </a:ext>
            </a:extLst>
          </p:cNvPr>
          <p:cNvCxnSpPr>
            <a:cxnSpLocks/>
          </p:cNvCxnSpPr>
          <p:nvPr/>
        </p:nvCxnSpPr>
        <p:spPr>
          <a:xfrm flipV="1">
            <a:off x="8665407" y="4326370"/>
            <a:ext cx="450377" cy="8167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8B90C8-1DFC-3D43-BE6A-268E04C8FAC2}"/>
              </a:ext>
            </a:extLst>
          </p:cNvPr>
          <p:cNvCxnSpPr>
            <a:cxnSpLocks/>
          </p:cNvCxnSpPr>
          <p:nvPr/>
        </p:nvCxnSpPr>
        <p:spPr>
          <a:xfrm flipV="1">
            <a:off x="8941388" y="4326371"/>
            <a:ext cx="189362" cy="46025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99A8D5-1FF9-4144-86C4-244456ED3615}"/>
              </a:ext>
            </a:extLst>
          </p:cNvPr>
          <p:cNvCxnSpPr>
            <a:cxnSpLocks/>
          </p:cNvCxnSpPr>
          <p:nvPr/>
        </p:nvCxnSpPr>
        <p:spPr>
          <a:xfrm>
            <a:off x="8665407" y="4526592"/>
            <a:ext cx="267939" cy="26003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7E0288-7077-9A42-9C7F-930C558087BA}"/>
              </a:ext>
            </a:extLst>
          </p:cNvPr>
          <p:cNvCxnSpPr/>
          <p:nvPr/>
        </p:nvCxnSpPr>
        <p:spPr>
          <a:xfrm flipH="1">
            <a:off x="10042249" y="2926080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A07022-962C-764A-BA4E-FD1CB72FE517}"/>
              </a:ext>
            </a:extLst>
          </p:cNvPr>
          <p:cNvCxnSpPr/>
          <p:nvPr/>
        </p:nvCxnSpPr>
        <p:spPr>
          <a:xfrm flipH="1">
            <a:off x="10000047" y="3160542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BD193C-B9D4-6441-9DF1-158A9D040244}"/>
              </a:ext>
            </a:extLst>
          </p:cNvPr>
          <p:cNvCxnSpPr/>
          <p:nvPr/>
        </p:nvCxnSpPr>
        <p:spPr>
          <a:xfrm flipH="1">
            <a:off x="9957844" y="3395004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0C576D-5682-0642-AC03-FD5984E35E59}"/>
              </a:ext>
            </a:extLst>
          </p:cNvPr>
          <p:cNvCxnSpPr>
            <a:cxnSpLocks/>
          </p:cNvCxnSpPr>
          <p:nvPr/>
        </p:nvCxnSpPr>
        <p:spPr>
          <a:xfrm flipH="1">
            <a:off x="9873439" y="3629466"/>
            <a:ext cx="84406" cy="263094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A8BC98-9D17-CF4A-A203-38F9ABD34B85}"/>
              </a:ext>
            </a:extLst>
          </p:cNvPr>
          <p:cNvCxnSpPr>
            <a:cxnSpLocks/>
          </p:cNvCxnSpPr>
          <p:nvPr/>
        </p:nvCxnSpPr>
        <p:spPr>
          <a:xfrm flipH="1">
            <a:off x="9621359" y="3892560"/>
            <a:ext cx="25208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B3FB02-D54A-D343-9059-F92DC1EF29CC}"/>
              </a:ext>
            </a:extLst>
          </p:cNvPr>
          <p:cNvCxnSpPr>
            <a:cxnSpLocks/>
          </p:cNvCxnSpPr>
          <p:nvPr/>
        </p:nvCxnSpPr>
        <p:spPr>
          <a:xfrm flipH="1">
            <a:off x="9626268" y="3850507"/>
            <a:ext cx="267069" cy="42053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9B8025D-3023-E043-9846-C3A027FB1C16}"/>
              </a:ext>
            </a:extLst>
          </p:cNvPr>
          <p:cNvSpPr/>
          <p:nvPr/>
        </p:nvSpPr>
        <p:spPr>
          <a:xfrm>
            <a:off x="594025" y="1247841"/>
            <a:ext cx="6392599" cy="64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Step Size and descent won’t get stuck, but may not make it to full global minimum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4BF44B-1BF9-1746-93F6-668C474001E7}"/>
              </a:ext>
            </a:extLst>
          </p:cNvPr>
          <p:cNvSpPr/>
          <p:nvPr/>
        </p:nvSpPr>
        <p:spPr>
          <a:xfrm>
            <a:off x="594025" y="2095294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step size and decent can get stuck on local minimum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6822AA-5C96-144E-BE26-EA2DC49311D5}"/>
              </a:ext>
            </a:extLst>
          </p:cNvPr>
          <p:cNvSpPr/>
          <p:nvPr/>
        </p:nvSpPr>
        <p:spPr>
          <a:xfrm>
            <a:off x="594025" y="2910392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optimizers have a concept of momentum that adjust step size to not get “stuck” but find global minimum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B3E3C1-EC3D-7F47-AB43-0DF0830D5ED1}"/>
              </a:ext>
            </a:extLst>
          </p:cNvPr>
          <p:cNvCxnSpPr/>
          <p:nvPr/>
        </p:nvCxnSpPr>
        <p:spPr>
          <a:xfrm flipH="1">
            <a:off x="10042248" y="2926080"/>
            <a:ext cx="42203" cy="234462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9040C7-0F83-F84C-887E-68C5352AF7B2}"/>
              </a:ext>
            </a:extLst>
          </p:cNvPr>
          <p:cNvCxnSpPr>
            <a:cxnSpLocks/>
          </p:cNvCxnSpPr>
          <p:nvPr/>
        </p:nvCxnSpPr>
        <p:spPr>
          <a:xfrm flipH="1">
            <a:off x="9978945" y="3157764"/>
            <a:ext cx="63303" cy="33982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602568-6D9B-0741-92A4-A6CA57E0174C}"/>
              </a:ext>
            </a:extLst>
          </p:cNvPr>
          <p:cNvCxnSpPr>
            <a:cxnSpLocks/>
          </p:cNvCxnSpPr>
          <p:nvPr/>
        </p:nvCxnSpPr>
        <p:spPr>
          <a:xfrm flipH="1">
            <a:off x="9873437" y="3473814"/>
            <a:ext cx="105507" cy="43135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48AB9F-11E5-F741-B130-75F39BDC6224}"/>
              </a:ext>
            </a:extLst>
          </p:cNvPr>
          <p:cNvCxnSpPr>
            <a:cxnSpLocks/>
          </p:cNvCxnSpPr>
          <p:nvPr/>
        </p:nvCxnSpPr>
        <p:spPr>
          <a:xfrm flipH="1">
            <a:off x="9280069" y="3895019"/>
            <a:ext cx="590914" cy="12674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2A4051-1627-3241-BDE4-0B35A2F6BAA9}"/>
              </a:ext>
            </a:extLst>
          </p:cNvPr>
          <p:cNvCxnSpPr>
            <a:cxnSpLocks/>
          </p:cNvCxnSpPr>
          <p:nvPr/>
        </p:nvCxnSpPr>
        <p:spPr>
          <a:xfrm flipH="1">
            <a:off x="9007577" y="4021598"/>
            <a:ext cx="279255" cy="582199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B7DC76-245E-FB40-880F-75C58FDF0C3A}"/>
              </a:ext>
            </a:extLst>
          </p:cNvPr>
          <p:cNvCxnSpPr>
            <a:cxnSpLocks/>
          </p:cNvCxnSpPr>
          <p:nvPr/>
        </p:nvCxnSpPr>
        <p:spPr>
          <a:xfrm flipH="1" flipV="1">
            <a:off x="8595957" y="4021597"/>
            <a:ext cx="411621" cy="57350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1527C7-C7C9-D84B-8BB1-794FA666114A}"/>
              </a:ext>
            </a:extLst>
          </p:cNvPr>
          <p:cNvCxnSpPr>
            <a:cxnSpLocks/>
          </p:cNvCxnSpPr>
          <p:nvPr/>
        </p:nvCxnSpPr>
        <p:spPr>
          <a:xfrm flipH="1" flipV="1">
            <a:off x="8591606" y="4035101"/>
            <a:ext cx="80260" cy="52839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B2901A-2D46-DC46-8894-9F12501607A0}"/>
              </a:ext>
            </a:extLst>
          </p:cNvPr>
          <p:cNvCxnSpPr>
            <a:cxnSpLocks/>
          </p:cNvCxnSpPr>
          <p:nvPr/>
        </p:nvCxnSpPr>
        <p:spPr>
          <a:xfrm flipH="1">
            <a:off x="8658587" y="4333134"/>
            <a:ext cx="464558" cy="223364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0AF2B46-3E8E-0848-A1C3-3B245F00768A}"/>
              </a:ext>
            </a:extLst>
          </p:cNvPr>
          <p:cNvCxnSpPr>
            <a:cxnSpLocks/>
          </p:cNvCxnSpPr>
          <p:nvPr/>
        </p:nvCxnSpPr>
        <p:spPr>
          <a:xfrm flipH="1">
            <a:off x="8984118" y="4343319"/>
            <a:ext cx="123795" cy="35527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44DA78A-028F-EE46-822A-7C716CD73670}"/>
              </a:ext>
            </a:extLst>
          </p:cNvPr>
          <p:cNvCxnSpPr>
            <a:cxnSpLocks/>
          </p:cNvCxnSpPr>
          <p:nvPr/>
        </p:nvCxnSpPr>
        <p:spPr>
          <a:xfrm flipH="1" flipV="1">
            <a:off x="8658587" y="4494096"/>
            <a:ext cx="321511" cy="19621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2D91DB-0897-7648-8D83-B514ED4816A6}"/>
              </a:ext>
            </a:extLst>
          </p:cNvPr>
          <p:cNvCxnSpPr>
            <a:cxnSpLocks/>
          </p:cNvCxnSpPr>
          <p:nvPr/>
        </p:nvCxnSpPr>
        <p:spPr>
          <a:xfrm flipH="1" flipV="1">
            <a:off x="8651722" y="4503091"/>
            <a:ext cx="83684" cy="24850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0061D5-12AB-004A-B9CE-011ABB126DCB}"/>
              </a:ext>
            </a:extLst>
          </p:cNvPr>
          <p:cNvCxnSpPr>
            <a:cxnSpLocks/>
          </p:cNvCxnSpPr>
          <p:nvPr/>
        </p:nvCxnSpPr>
        <p:spPr>
          <a:xfrm flipH="1">
            <a:off x="8722943" y="4627341"/>
            <a:ext cx="297273" cy="10300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C8066E-257C-CD47-8F1F-4CDE8EBB481F}"/>
              </a:ext>
            </a:extLst>
          </p:cNvPr>
          <p:cNvCxnSpPr>
            <a:cxnSpLocks/>
          </p:cNvCxnSpPr>
          <p:nvPr/>
        </p:nvCxnSpPr>
        <p:spPr>
          <a:xfrm flipH="1">
            <a:off x="8904755" y="4625336"/>
            <a:ext cx="115462" cy="22101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2A0859EC-F6E8-C74A-8D6D-4A330469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20" y="3687880"/>
            <a:ext cx="2663900" cy="2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- Stochastic Gradient Descent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tf.keras.optimizers.SGD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weights share the same learning rate, rate needs to be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9693B-5B28-084B-A1EE-1E55ABCB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2" y="1739900"/>
            <a:ext cx="4063028" cy="3985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a random mini batch to calculate adjustments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19972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when there is a lot of data, too much to store in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6" y="5237589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Usually takes more iterations to reach minimum but each iteration can be very fast due to the mini batch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86125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can be very chaotic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7898A-5B87-2440-82BC-64C20F82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26" y="876300"/>
            <a:ext cx="2273300" cy="863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36C5A8-2E66-614F-9589-51E99066D45D}"/>
              </a:ext>
            </a:extLst>
          </p:cNvPr>
          <p:cNvSpPr/>
          <p:nvPr/>
        </p:nvSpPr>
        <p:spPr>
          <a:xfrm>
            <a:off x="386496" y="4461577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also add momentum by setting it to a parameter other than zero</a:t>
            </a:r>
          </a:p>
        </p:txBody>
      </p:sp>
    </p:spTree>
    <p:extLst>
      <p:ext uri="{BB962C8B-B14F-4D97-AF65-F5344CB8AC3E}">
        <p14:creationId xmlns:p14="http://schemas.microsoft.com/office/powerpoint/2010/main" val="900421241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29646</TotalTime>
  <Words>920</Words>
  <Application>Microsoft Macintosh PowerPoint</Application>
  <PresentationFormat>Widescreen</PresentationFormat>
  <Paragraphs>126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How do All the Pieces Fit Together?</vt:lpstr>
      <vt:lpstr>Focus of Class – Model Shapes and Hyper Parameters</vt:lpstr>
      <vt:lpstr>Gradient Descent</vt:lpstr>
      <vt:lpstr>Optimizers</vt:lpstr>
      <vt:lpstr>The problem with Loss</vt:lpstr>
      <vt:lpstr>Example of Local vs Global Minimum</vt:lpstr>
      <vt:lpstr>SGD - Stochastic Gradient Descent</vt:lpstr>
      <vt:lpstr>Adagrad - Adaptive Gradient</vt:lpstr>
      <vt:lpstr>Adadelta – Adaptive Delta</vt:lpstr>
      <vt:lpstr>RMSProp - Root Mean Square Propagation</vt:lpstr>
      <vt:lpstr>Adam - Adaptive Moment Optimization</vt:lpstr>
      <vt:lpstr>PowerPoint Presentation</vt:lpstr>
      <vt:lpstr>Homework reading</vt:lpstr>
      <vt:lpstr>Homework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179</cp:revision>
  <dcterms:created xsi:type="dcterms:W3CDTF">1601-01-01T00:00:00Z</dcterms:created>
  <dcterms:modified xsi:type="dcterms:W3CDTF">2020-07-07T03:52:04Z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